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Analysis of 3,900 transactions to reveal spending patterns, segments, product preferences, and subscription behavior to inform strategy.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6632"/>
            <a:ext cx="75966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Business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79201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80E26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14872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18390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C98CA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00918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236595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Promote exclusive subscriber benefits to increase recurring revenue; subscribers currently show meaningful avg spend.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179201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80E26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14872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18390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C98CA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00918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236595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Reward repeat buyers to grow the Loyal segment (3,116) and increase lifetime value.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179201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80E26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14872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18390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C98CA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00918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2746177"/>
            <a:ext cx="31620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236595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Balance discount-driven sales with margin control; focus on products with high discount dependence.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512475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80E26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481995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517231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C98CA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534245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6079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569869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Feature top-rated and best-selling items (Gloves, Sandals, Boots) prominently in campaigns.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512475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80E26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481995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517231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C98CA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534245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6079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569869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Prioritize high-revenue age groups and express-shipping users for tailored promotions.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856" y="589240"/>
            <a:ext cx="5356741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Dataset Snapshot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9856" y="3869412"/>
            <a:ext cx="8351996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Rows: 3,900 · Columns: 18</a:t>
            </a:r>
            <a:endParaRPr lang="en-US" sz="165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Key features: demographics, purchase details, behavior signals (discounts, promos, frequency, ratings). Missing: 37 review ratings.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9856" y="5051703"/>
            <a:ext cx="835199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Average purchase amount: $59.76 · Avg review rating: 3.75</a:t>
            </a:r>
            <a:endParaRPr lang="en-US" sz="16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2156" y="1789986"/>
            <a:ext cx="4255889" cy="56745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Preparation Highlights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2259"/>
            <a:ext cx="3664744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66693"/>
            <a:ext cx="30356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Loading &amp; Exploration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57111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Imported with pandas; used df.info() and .describe() for structure and summaries.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832259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55711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Imputed 37 null review ratings using median per product category.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07067"/>
            <a:ext cx="3664744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31919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Renamed columns to snake_case for readability and docs.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748" y="5107067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6182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06182" y="583191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Added age_group and purchase_frequency_days derived from timestamps.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342"/>
            <a:ext cx="11526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Database Integration &amp; Cleaning Decisions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2941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Decisions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875246"/>
            <a:ext cx="4205168" cy="2256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Dropped redundant promo_code_used after checking correlation with discount_applied.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Loaded cleaned DataFrame into SQL Server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9616"/>
            <a:ext cx="89783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Revenue Insights — SQL Findings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315"/>
            <a:ext cx="8284131" cy="462367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8943" y="204370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89406" y="20437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By Gender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489406" y="2624852"/>
            <a:ext cx="33547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Male revenue: 157,890 · Female revenue: 75,191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8943" y="380428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489406" y="3804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By Age Group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489406" y="4385429"/>
            <a:ext cx="33547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Young Adult: 62,143 · Middle-aged: 59,197 · Adult: 55,978 · Senior: 55,763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38943" y="592776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489406" y="5927765"/>
            <a:ext cx="29407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Shipping Comparison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489406" y="6508909"/>
            <a:ext cx="33547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Standard avg: $58.46 · Express avg: $60.48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59324" y="510897"/>
            <a:ext cx="4931093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Top Products &amp; Ratings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324" y="2173010"/>
            <a:ext cx="1082754" cy="13533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59324" y="3696176"/>
            <a:ext cx="2194084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Gloves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259324" y="4106108"/>
            <a:ext cx="246102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Avg rating: 3.86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129" y="2173010"/>
            <a:ext cx="1082754" cy="13533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890129" y="3696176"/>
            <a:ext cx="2194084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Sandals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3890129" y="4106108"/>
            <a:ext cx="246102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Avg rating: 3.84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934" y="2173010"/>
            <a:ext cx="1082754" cy="135338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520934" y="3696176"/>
            <a:ext cx="2194084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Boots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6520934" y="4106108"/>
            <a:ext cx="246102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Avg rating: 3.82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324" y="4626650"/>
            <a:ext cx="1082754" cy="135338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59324" y="6149816"/>
            <a:ext cx="2194084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Hat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259324" y="6559748"/>
            <a:ext cx="246102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Avg rating: 3.80</a:t>
            </a:r>
            <a:endParaRPr lang="en-US" sz="13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129" y="4626650"/>
            <a:ext cx="1082754" cy="135338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3890129" y="6149816"/>
            <a:ext cx="2194084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Skirt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3890129" y="6559748"/>
            <a:ext cx="246102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Avg rating: 3.78</a:t>
            </a:r>
            <a:endParaRPr lang="en-US" sz="1350" dirty="0"/>
          </a:p>
        </p:txBody>
      </p:sp>
      <p:sp>
        <p:nvSpPr>
          <p:cNvPr id="18" name="Text 11"/>
          <p:cNvSpPr/>
          <p:nvPr/>
        </p:nvSpPr>
        <p:spPr>
          <a:xfrm>
            <a:off x="9417725" y="1385292"/>
            <a:ext cx="3960733" cy="746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Top-rated items identified via SQL aggregation of review scores — useful for merchandising and promotional focus.</a:t>
            </a:r>
            <a:endParaRPr lang="en-US" sz="13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7725" y="2284928"/>
            <a:ext cx="3960733" cy="52808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760" y="835938"/>
            <a:ext cx="7985879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Purchase Behavior &amp; Discounts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760" y="2266712"/>
            <a:ext cx="8356759" cy="466415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631680" y="2029658"/>
            <a:ext cx="4259461" cy="2634377"/>
          </a:xfrm>
          <a:prstGeom prst="roundRect">
            <a:avLst>
              <a:gd name="adj" fmla="val 340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52660" y="2250638"/>
            <a:ext cx="38175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High-Spending Discount Users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852660" y="3118128"/>
            <a:ext cx="3817501" cy="1324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839 rows identified where customers used discounts yet spent above average purchase amount.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9631680" y="4864775"/>
            <a:ext cx="4259461" cy="2303145"/>
          </a:xfrm>
          <a:prstGeom prst="roundRect">
            <a:avLst>
              <a:gd name="adj" fmla="val 389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52660" y="5085755"/>
            <a:ext cx="38175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Discount-Dependent Products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852660" y="5953244"/>
            <a:ext cx="3817501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Highest discount rates: Hat 50.00% · Sneakers 49.66% · Coat 49.07% · Sweater 48.17% · Pants 47.37%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299" y="1140023"/>
            <a:ext cx="5597843" cy="605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Customer Segmentation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78299" y="2230041"/>
            <a:ext cx="193715" cy="1430774"/>
          </a:xfrm>
          <a:prstGeom prst="roundRect">
            <a:avLst>
              <a:gd name="adj" fmla="val 4202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37511" y="2423755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Loyal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037511" y="2892028"/>
            <a:ext cx="3979307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3,116 customers — primary revenue drivers and repeat buyers.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968931" y="3826312"/>
            <a:ext cx="193715" cy="1430774"/>
          </a:xfrm>
          <a:prstGeom prst="roundRect">
            <a:avLst>
              <a:gd name="adj" fmla="val 4202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328142" y="4020026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Returning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328142" y="4488299"/>
            <a:ext cx="3688675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701 customers — growth opportunity to convert to loyal.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1259681" y="5422583"/>
            <a:ext cx="193715" cy="1430774"/>
          </a:xfrm>
          <a:prstGeom prst="roundRect">
            <a:avLst>
              <a:gd name="adj" fmla="val 4202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618893" y="5616297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New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618893" y="6084570"/>
            <a:ext cx="3397925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83 customers — onboarding and retention focus.</a:t>
            </a:r>
            <a:endParaRPr lang="en-US" sz="15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7116" y="2180153"/>
            <a:ext cx="8462486" cy="47232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88" y="2216468"/>
            <a:ext cx="6748105" cy="379654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328624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Power BI Dashboard Summary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086344"/>
            <a:ext cx="57276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Interactive dashboard shows: 27% subscribers vs 73% non-subscribers; Revenue by category — Clothing ~$100K, Accessories ~$70K, Footwear ~$30K, Outerwear ~$20K; Sales volume and age-group breakdowns for targeted action.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2026-02-17T14:11:38Z</dcterms:created>
  <dcterms:modified xsi:type="dcterms:W3CDTF">2026-02-17T14:11:38Z</dcterms:modified>
</cp:coreProperties>
</file>